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65" r:id="rId6"/>
    <p:sldId id="271" r:id="rId7"/>
    <p:sldId id="266" r:id="rId8"/>
    <p:sldId id="273" r:id="rId9"/>
    <p:sldId id="274" r:id="rId10"/>
    <p:sldId id="270" r:id="rId11"/>
    <p:sldId id="272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A46B-AD0E-48D7-A259-218935854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AC1D40-942F-40AF-AF64-4D711A67B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A3F75-0FA5-4AF1-943F-F4673996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E123A-0D65-45C0-B022-792FCDCB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85279-B885-4173-A93D-92969C38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374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DCA9-22DA-4938-BFA8-AC189BAA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0AB3F-82AE-4A2A-9BE7-3F407E42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89F45E-AA3E-4D33-B1DC-FA69D37C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5C0D-5699-44A4-8DF7-F9DF1EFA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23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2F0FA8-FDF8-40A8-A638-8E788EABA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540B6-EDA5-4BE6-88E2-E803947F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EA1EE-AB29-459A-9E35-F1D97477B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226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7F19-C1E9-4B0E-9D0E-99CCA1FAC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123" y="457200"/>
            <a:ext cx="3591902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120CC-8C7D-4611-AE99-C84818D4C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268" y="995363"/>
            <a:ext cx="564112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815D8B-BA07-4989-929D-C697CC5FE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0123" y="2057400"/>
            <a:ext cx="3591902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59D5C-F59F-4A95-B562-F8B1E4A5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D25C2-1B5F-4006-8164-0821A9A3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D7EE2-3630-4ED2-BBED-AC020257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02F14-2D3A-406B-AAB8-58E05A415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88" t="25205" r="40557"/>
          <a:stretch/>
        </p:blipFill>
        <p:spPr>
          <a:xfrm>
            <a:off x="11191631" y="-4763"/>
            <a:ext cx="100036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1E1B7B-FE1B-4416-A9EE-01CA3B2054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1" t="25205" r="66634"/>
          <a:stretch/>
        </p:blipFill>
        <p:spPr>
          <a:xfrm>
            <a:off x="0" y="-4763"/>
            <a:ext cx="1000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716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85FD-E0D5-4DFA-B852-30620678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DC9F2-5F26-45F6-82CD-7EC709408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0DF66-64C8-4E47-9CD3-D9941A293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0FE8A-B1DB-4CF8-B6B4-4A7B7C05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E9480-9041-4A58-ABEE-EC8BDF42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48554-796D-4C67-8852-EB335208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8505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9BD4-B160-4D11-8975-66271FC9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8859D-1A3B-4931-BFF7-78FB074D8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2B224-6B5F-42CA-B583-BCB9310B1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D74C7-7949-48BE-93A6-C894797D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B111E-C4F3-4E9D-944B-736C8D48C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1926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08F3A-DB1A-4FA9-AEED-4FABF1158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43947-02B4-4785-B45E-141240E6A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3181-886B-470D-899A-1C8530DF1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A0FCB-00D1-4F32-8339-43372775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646A-EB20-49D4-89E3-942C6C8B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0912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E19A-0B6F-459D-A7D8-EAA7FA95F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1" y="136525"/>
            <a:ext cx="3301999" cy="26969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BA880-2828-4E00-80C1-A461DD9A0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601" y="2833511"/>
            <a:ext cx="3301999" cy="29470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4546-EBE4-472B-812C-A5F56BF5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5F52C-5C52-4677-B664-61F1FEE2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D27BB-C61F-4DB5-8D4D-924DA32D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  <p:pic>
        <p:nvPicPr>
          <p:cNvPr id="11" name="Picture 10" descr="A picture containing nature&#10;&#10;Description automatically generated">
            <a:extLst>
              <a:ext uri="{FF2B5EF4-FFF2-40B4-BE49-F238E27FC236}">
                <a16:creationId xmlns:a16="http://schemas.microsoft.com/office/drawing/2014/main" id="{0CED5B94-C887-43CD-ACEC-4E78ADE9E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70613" r="597" b="18409"/>
          <a:stretch/>
        </p:blipFill>
        <p:spPr>
          <a:xfrm>
            <a:off x="0" y="5938594"/>
            <a:ext cx="12192000" cy="91940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564ABC-027E-4649-82D7-421F49E91B2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06937" y="390701"/>
            <a:ext cx="6892925" cy="5133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80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3AF0-F9B4-41C3-8D37-451CA76B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282" y="365125"/>
            <a:ext cx="952051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9193-D291-4E7C-AE19-0EB29B4C2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282" y="1825625"/>
            <a:ext cx="952051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C409B-6046-4484-B579-77010545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EE3AB-35D2-4ACD-A38D-AA78897B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9BF3-7CAE-4374-86C3-E7FFCF6B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0F32C8-FCE6-4EAA-BC89-D006769D4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5" r="84987"/>
          <a:stretch/>
        </p:blipFill>
        <p:spPr>
          <a:xfrm>
            <a:off x="1" y="0"/>
            <a:ext cx="1456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4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3AF0-F9B4-41C3-8D37-451CA76B98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200" y="365125"/>
            <a:ext cx="5054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Overview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9193-D291-4E7C-AE19-0EB29B4C2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0" y="1825625"/>
            <a:ext cx="5054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C409B-6046-4484-B579-77010545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EE3AB-35D2-4ACD-A38D-AA78897B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9BF3-7CAE-4374-86C3-E7FFCF6B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0F32C8-FCE6-4EAA-BC89-D006769D4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205" r="40557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0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3AF0-F9B4-41C3-8D37-451CA76B98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200" y="365125"/>
            <a:ext cx="5054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Overview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9193-D291-4E7C-AE19-0EB29B4C2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0" y="1825625"/>
            <a:ext cx="5054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C409B-6046-4484-B579-77010545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EE3AB-35D2-4ACD-A38D-AA78897B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9BF3-7CAE-4374-86C3-E7FFCF6B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0F32C8-FCE6-4EAA-BC89-D006769D4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205" r="40557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2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53AF0-F9B4-41C3-8D37-451CA76B98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200" y="365125"/>
            <a:ext cx="5054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Overview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9193-D291-4E7C-AE19-0EB29B4C2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9200" y="1825625"/>
            <a:ext cx="5054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C409B-6046-4484-B579-77010545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EE3AB-35D2-4ACD-A38D-AA78897BB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9BF3-7CAE-4374-86C3-E7FFCF6B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0F32C8-FCE6-4EAA-BC89-D006769D4E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5205" r="40557"/>
          <a:stretch/>
        </p:blipFill>
        <p:spPr>
          <a:xfrm>
            <a:off x="0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2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95C8-D602-49D7-BBCB-E49670D2D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F065-220B-42A7-B77B-2C304C572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25F08-9FCC-4CC8-BBC1-5A2CA44F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078FF-11B1-4BF1-A993-CC3EAA76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4019-FA9A-459C-B4AE-B0480757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4092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848C-5E36-4CB9-9529-1F4B7999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E19A-0B6F-459D-A7D8-EAA7FA95F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717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BA880-2828-4E00-80C1-A461DD9A0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717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4546-EBE4-472B-812C-A5F56BF5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5F52C-5C52-4677-B664-61F1FEE2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D27BB-C61F-4DB5-8D4D-924DA32D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  <p:pic>
        <p:nvPicPr>
          <p:cNvPr id="11" name="Picture 10" descr="A picture containing nature&#10;&#10;Description automatically generated">
            <a:extLst>
              <a:ext uri="{FF2B5EF4-FFF2-40B4-BE49-F238E27FC236}">
                <a16:creationId xmlns:a16="http://schemas.microsoft.com/office/drawing/2014/main" id="{0CED5B94-C887-43CD-ACEC-4E78ADE9E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70613" r="597" b="18409"/>
          <a:stretch/>
        </p:blipFill>
        <p:spPr>
          <a:xfrm>
            <a:off x="0" y="5938594"/>
            <a:ext cx="12192000" cy="9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1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3848C-5E36-4CB9-9529-1F4B7999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E19A-0B6F-459D-A7D8-EAA7FA95F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717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BA880-2828-4E00-80C1-A461DD9A0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7179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4546-EBE4-472B-812C-A5F56BF5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5F52C-5C52-4677-B664-61F1FEE2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D27BB-C61F-4DB5-8D4D-924DA32D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  <p:pic>
        <p:nvPicPr>
          <p:cNvPr id="11" name="Picture 10" descr="A picture containing nature&#10;&#10;Description automatically generated">
            <a:extLst>
              <a:ext uri="{FF2B5EF4-FFF2-40B4-BE49-F238E27FC236}">
                <a16:creationId xmlns:a16="http://schemas.microsoft.com/office/drawing/2014/main" id="{0CED5B94-C887-43CD-ACEC-4E78ADE9EE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70613" r="597" b="18409"/>
          <a:stretch/>
        </p:blipFill>
        <p:spPr>
          <a:xfrm>
            <a:off x="0" y="5938594"/>
            <a:ext cx="12192000" cy="9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06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9DD9-5EAB-4396-A112-558817B0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EB1C9-9EA9-4298-A4D0-3258FE216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7CD2C-EACC-491F-B056-53711037A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0FC57-7D53-46FD-9493-16950B2BD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705B2-6FA5-4C1E-8F67-B64155ECD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14950C-2D93-46AA-8337-D4492F789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EA287-0B79-4701-BF3F-FF60F5597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9B2EE-1570-498E-ADF0-23B7D963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44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7E70B-5586-4982-B3DC-7BA9F8B9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166A-5BD1-4F42-9D81-BF0392774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E3CB6-7662-40FB-AE07-D0340D09B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27DD-77B7-4BFC-9790-77F31029AD8C}" type="datetimeFigureOut">
              <a:rPr lang="en-CA" smtClean="0"/>
              <a:t>2019-03-28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CA07-144E-49C8-878A-7DCDB0DBF7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EB4CE-CA46-4006-A25F-12EFCB57B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DB7C6-86E2-47F6-90C8-1B16078C3A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66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3" r:id="rId4"/>
    <p:sldLayoutId id="2147483662" r:id="rId5"/>
    <p:sldLayoutId id="2147483651" r:id="rId6"/>
    <p:sldLayoutId id="2147483652" r:id="rId7"/>
    <p:sldLayoutId id="2147483661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jp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6444B4-0334-4C6C-98A1-D1BAF4E2C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7" r="11000"/>
          <a:stretch/>
        </p:blipFill>
        <p:spPr>
          <a:xfrm>
            <a:off x="0" y="-78659"/>
            <a:ext cx="12240705" cy="69366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41FB9A-8D37-425A-BE67-89AFCD5764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44600" y="543233"/>
            <a:ext cx="9702800" cy="5771535"/>
          </a:xfrm>
          <a:solidFill>
            <a:srgbClr val="002060">
              <a:alpha val="76000"/>
            </a:srgbClr>
          </a:solidFill>
          <a:ln w="76200">
            <a:solidFill>
              <a:schemeClr val="bg1"/>
            </a:solidFill>
          </a:ln>
        </p:spPr>
        <p:txBody>
          <a:bodyPr anchor="b">
            <a:normAutofit/>
          </a:bodyPr>
          <a:lstStyle>
            <a:lvl1pPr algn="ctr">
              <a:defRPr sz="3000" b="1">
                <a:solidFill>
                  <a:schemeClr val="bg1"/>
                </a:solidFill>
              </a:defRPr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DD6C152-9C06-4C4F-863D-71D6956D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E43206A-4160-431F-AA77-B94E4F8B7110}" type="datetimeFigureOut">
              <a:rPr lang="en-CA" smtClean="0"/>
              <a:t>2019-03-28</a:t>
            </a:fld>
            <a:endParaRPr lang="en-CA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D654088-9725-4E45-A935-AA7B7B453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9EEF346-572F-4848-9641-0E59410D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CD26EC2D-4CE9-4D3E-94A5-C0456CB17099}" type="slidenum">
              <a:rPr lang="en-CA" smtClean="0"/>
              <a:t>1</a:t>
            </a:fld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0B3EC1-F031-475E-AF49-26729F27A174}"/>
              </a:ext>
            </a:extLst>
          </p:cNvPr>
          <p:cNvSpPr/>
          <p:nvPr/>
        </p:nvSpPr>
        <p:spPr>
          <a:xfrm>
            <a:off x="2261659" y="2113599"/>
            <a:ext cx="7668683" cy="26353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  <a:p>
            <a:pPr algn="ctr"/>
            <a:r>
              <a:rPr lang="en-CA" sz="8000" dirty="0"/>
              <a:t>Landscape Neural Style Transfer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EFD657-C472-4DB8-86F1-31B888E60AA7}"/>
              </a:ext>
            </a:extLst>
          </p:cNvPr>
          <p:cNvGrpSpPr/>
          <p:nvPr/>
        </p:nvGrpSpPr>
        <p:grpSpPr>
          <a:xfrm>
            <a:off x="1847494" y="4772300"/>
            <a:ext cx="8497012" cy="360000"/>
            <a:chOff x="1244600" y="4487333"/>
            <a:chExt cx="6708299" cy="20064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4711FD-7DF9-4DB5-B3D3-1EA19A7F29A8}"/>
                </a:ext>
              </a:extLst>
            </p:cNvPr>
            <p:cNvCxnSpPr/>
            <p:nvPr userDrawn="1"/>
          </p:nvCxnSpPr>
          <p:spPr>
            <a:xfrm>
              <a:off x="1386417" y="4587657"/>
              <a:ext cx="648546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01DE064-5BCC-42C3-81E0-3584288FE123}"/>
                </a:ext>
              </a:extLst>
            </p:cNvPr>
            <p:cNvSpPr/>
            <p:nvPr userDrawn="1"/>
          </p:nvSpPr>
          <p:spPr>
            <a:xfrm>
              <a:off x="1244600" y="4487333"/>
              <a:ext cx="284216" cy="200648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C5FEED-2387-4F42-87D5-928E01B75DFC}"/>
                </a:ext>
              </a:extLst>
            </p:cNvPr>
            <p:cNvSpPr/>
            <p:nvPr userDrawn="1"/>
          </p:nvSpPr>
          <p:spPr>
            <a:xfrm>
              <a:off x="7668683" y="4487333"/>
              <a:ext cx="284216" cy="200648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2A08A-BF17-4F9F-9517-5071207BB48B}"/>
              </a:ext>
            </a:extLst>
          </p:cNvPr>
          <p:cNvSpPr/>
          <p:nvPr/>
        </p:nvSpPr>
        <p:spPr>
          <a:xfrm>
            <a:off x="3197225" y="5250087"/>
            <a:ext cx="5797550" cy="8106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000" dirty="0"/>
              <a:t>Rosie Zhao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C9A6D6-DC35-4991-BDB2-AF9F4A59A5F7}"/>
              </a:ext>
            </a:extLst>
          </p:cNvPr>
          <p:cNvGrpSpPr/>
          <p:nvPr/>
        </p:nvGrpSpPr>
        <p:grpSpPr>
          <a:xfrm>
            <a:off x="1847494" y="1886528"/>
            <a:ext cx="8497012" cy="360000"/>
            <a:chOff x="1244600" y="4487333"/>
            <a:chExt cx="6708299" cy="20064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BB1DAC-42FC-4E80-81FC-C6ACF07A34F2}"/>
                </a:ext>
              </a:extLst>
            </p:cNvPr>
            <p:cNvCxnSpPr/>
            <p:nvPr userDrawn="1"/>
          </p:nvCxnSpPr>
          <p:spPr>
            <a:xfrm>
              <a:off x="1386417" y="4587657"/>
              <a:ext cx="648546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8C62568-EB02-47BA-97FD-E965E08E9096}"/>
                </a:ext>
              </a:extLst>
            </p:cNvPr>
            <p:cNvSpPr/>
            <p:nvPr userDrawn="1"/>
          </p:nvSpPr>
          <p:spPr>
            <a:xfrm>
              <a:off x="1244600" y="4487333"/>
              <a:ext cx="284216" cy="200648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823450-0A78-44E2-B61E-0B9E5DE94C61}"/>
                </a:ext>
              </a:extLst>
            </p:cNvPr>
            <p:cNvSpPr/>
            <p:nvPr userDrawn="1"/>
          </p:nvSpPr>
          <p:spPr>
            <a:xfrm>
              <a:off x="7668683" y="4487333"/>
              <a:ext cx="284216" cy="200648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9696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BFD2-E993-49E4-954E-CE164670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279"/>
            <a:ext cx="10515600" cy="1325563"/>
          </a:xfrm>
        </p:spPr>
        <p:txBody>
          <a:bodyPr/>
          <a:lstStyle/>
          <a:p>
            <a:r>
              <a:rPr lang="en-CA" dirty="0"/>
              <a:t>The Ugly…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7C471-523B-1F43-8CBE-1B883CCD5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6" t="9931" r="18483" b="9867"/>
          <a:stretch/>
        </p:blipFill>
        <p:spPr>
          <a:xfrm>
            <a:off x="7502381" y="1637315"/>
            <a:ext cx="1926457" cy="1926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B5054-3644-B448-AB93-D9C0CE382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19" y="1637315"/>
            <a:ext cx="1924962" cy="19249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778D4A-47AC-3D4E-B17B-F7A8DCCF8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05" y="1560172"/>
            <a:ext cx="1923895" cy="19238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F1B182-DA8E-0941-BD89-BC62F4330CF1}"/>
              </a:ext>
            </a:extLst>
          </p:cNvPr>
          <p:cNvSpPr txBox="1"/>
          <p:nvPr/>
        </p:nvSpPr>
        <p:spPr>
          <a:xfrm>
            <a:off x="838200" y="1121411"/>
            <a:ext cx="741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Undesired regions from style image ‘bleed’ into output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CD4E2C-CAE6-214A-962D-85F9F0757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052" y="3716898"/>
            <a:ext cx="1926000" cy="192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917219-C859-6F47-8891-3D730B7DA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18698"/>
            <a:ext cx="1922400" cy="1922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8099A9-BF1F-7C4F-ACCA-04A9768E75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9807" r="18660" b="9843"/>
          <a:stretch/>
        </p:blipFill>
        <p:spPr>
          <a:xfrm>
            <a:off x="7504943" y="3704244"/>
            <a:ext cx="1922400" cy="1936854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81E79023-0245-F74F-95E3-10F937005B62}"/>
              </a:ext>
            </a:extLst>
          </p:cNvPr>
          <p:cNvSpPr/>
          <p:nvPr/>
        </p:nvSpPr>
        <p:spPr>
          <a:xfrm>
            <a:off x="3068044" y="2356257"/>
            <a:ext cx="797654" cy="487077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1CBA56D-ED83-8A46-AA6F-A45F576A41A1}"/>
              </a:ext>
            </a:extLst>
          </p:cNvPr>
          <p:cNvSpPr/>
          <p:nvPr/>
        </p:nvSpPr>
        <p:spPr>
          <a:xfrm>
            <a:off x="3068044" y="4436359"/>
            <a:ext cx="797654" cy="487077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2A0C4BC-69D6-E647-BE81-5C54ABD5A779}"/>
              </a:ext>
            </a:extLst>
          </p:cNvPr>
          <p:cNvSpPr/>
          <p:nvPr/>
        </p:nvSpPr>
        <p:spPr>
          <a:xfrm>
            <a:off x="6400363" y="2278580"/>
            <a:ext cx="797654" cy="487077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C67864E-E2B5-3A4A-96F0-C10AB4267AD1}"/>
              </a:ext>
            </a:extLst>
          </p:cNvPr>
          <p:cNvSpPr/>
          <p:nvPr/>
        </p:nvSpPr>
        <p:spPr>
          <a:xfrm>
            <a:off x="6400363" y="4429132"/>
            <a:ext cx="797654" cy="487077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8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CBDB-575C-964B-983D-FA1015DF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</p:spPr>
        <p:txBody>
          <a:bodyPr/>
          <a:lstStyle/>
          <a:p>
            <a:r>
              <a:rPr lang="en-US" dirty="0"/>
              <a:t>Future Implementations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06A051-8752-0847-B2C8-BA1FC9F7A3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13" y="1690687"/>
            <a:ext cx="1926000" cy="192600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63FA63-AE57-A245-8045-DC4944324F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13" y="3755766"/>
            <a:ext cx="1926000" cy="1926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BF6331-3FB2-3949-B4DF-CF53DD18415E}"/>
              </a:ext>
            </a:extLst>
          </p:cNvPr>
          <p:cNvSpPr txBox="1"/>
          <p:nvPr/>
        </p:nvSpPr>
        <p:spPr>
          <a:xfrm>
            <a:off x="838200" y="1322898"/>
            <a:ext cx="741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Semantic Style Transfer – Segmentation Masks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52488-CB00-8847-9DDD-9B7E817A8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57" y="1690688"/>
            <a:ext cx="1926000" cy="192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2C489-AEAB-A745-837C-63F27140A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57" y="3788601"/>
            <a:ext cx="1922400" cy="19224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5EEF4C67-2E0C-414C-96A4-75D63E9286AC}"/>
              </a:ext>
            </a:extLst>
          </p:cNvPr>
          <p:cNvSpPr/>
          <p:nvPr/>
        </p:nvSpPr>
        <p:spPr>
          <a:xfrm>
            <a:off x="2926208" y="2410149"/>
            <a:ext cx="797654" cy="487077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F422B96-44AF-7E45-98A6-DFDE60E8ED50}"/>
              </a:ext>
            </a:extLst>
          </p:cNvPr>
          <p:cNvSpPr/>
          <p:nvPr/>
        </p:nvSpPr>
        <p:spPr>
          <a:xfrm>
            <a:off x="2926208" y="4506262"/>
            <a:ext cx="797654" cy="487077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69662F-8423-8845-9194-0910062301EF}"/>
              </a:ext>
            </a:extLst>
          </p:cNvPr>
          <p:cNvSpPr txBox="1"/>
          <p:nvPr/>
        </p:nvSpPr>
        <p:spPr>
          <a:xfrm>
            <a:off x="5370163" y="1575036"/>
            <a:ext cx="741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Gatys</a:t>
            </a:r>
            <a:r>
              <a:rPr lang="en-US" sz="1600" dirty="0">
                <a:solidFill>
                  <a:schemeClr val="bg1"/>
                </a:solidFill>
              </a:rPr>
              <a:t> et al. (2016). </a:t>
            </a:r>
            <a:r>
              <a:rPr lang="en-US" sz="1600" i="1" dirty="0">
                <a:solidFill>
                  <a:schemeClr val="bg1"/>
                </a:solidFill>
              </a:rPr>
              <a:t>Controlling Perceptual Factors in Neural Style Transfer.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F88F8-8C37-6D4E-8E1F-59A33AD5B1D2}"/>
              </a:ext>
            </a:extLst>
          </p:cNvPr>
          <p:cNvSpPr txBox="1"/>
          <p:nvPr/>
        </p:nvSpPr>
        <p:spPr>
          <a:xfrm>
            <a:off x="5953345" y="1322897"/>
            <a:ext cx="741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Guided Gram Matrices – Incorporating spatial guidance channels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4164A9-FBBB-5746-A7DE-878CA7F8B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92" y="2238881"/>
            <a:ext cx="2413000" cy="60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417124-5E3C-7643-9D11-DA23CB6EC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92" y="2978682"/>
            <a:ext cx="2184400" cy="546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85E22C-E934-ED43-86ED-BB604927B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92" y="3654983"/>
            <a:ext cx="4000500" cy="850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BF1636-8B0F-4745-811D-CCFE7A7AB221}"/>
              </a:ext>
            </a:extLst>
          </p:cNvPr>
          <p:cNvSpPr txBox="1"/>
          <p:nvPr/>
        </p:nvSpPr>
        <p:spPr>
          <a:xfrm>
            <a:off x="6423992" y="4718766"/>
            <a:ext cx="53069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Other Possibilities: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Training a model based on Studio Ghibli movie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CycleGANs</a:t>
            </a:r>
            <a:r>
              <a:rPr lang="en-US" sz="1600" dirty="0">
                <a:solidFill>
                  <a:schemeClr val="bg1"/>
                </a:solidFill>
              </a:rPr>
              <a:t> (refer to </a:t>
            </a:r>
            <a:r>
              <a:rPr lang="en-US" sz="1600" dirty="0" err="1">
                <a:solidFill>
                  <a:schemeClr val="bg1"/>
                </a:solidFill>
              </a:rPr>
              <a:t>CartoonGAN</a:t>
            </a:r>
            <a:r>
              <a:rPr lang="en-US" sz="1600" dirty="0">
                <a:solidFill>
                  <a:schemeClr val="bg1"/>
                </a:solidFill>
              </a:rPr>
              <a:t> - </a:t>
            </a:r>
            <a:r>
              <a:rPr lang="en-CA" sz="1600" dirty="0">
                <a:solidFill>
                  <a:schemeClr val="bg1"/>
                </a:solidFill>
              </a:rPr>
              <a:t>Generative Adversarial Networks for Photo </a:t>
            </a:r>
            <a:r>
              <a:rPr lang="en-CA" sz="1600" dirty="0" err="1">
                <a:solidFill>
                  <a:schemeClr val="bg1"/>
                </a:solidFill>
              </a:rPr>
              <a:t>Cartoonization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57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4F659-3CA5-CB45-A712-A49376536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60524"/>
            <a:ext cx="2697163" cy="26971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DBA274-5D46-E841-9682-A6C2FACEA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957687"/>
            <a:ext cx="2696400" cy="269640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AFB20A6-685E-6D43-B983-0D24E38CE6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10056" r="18608" b="9648"/>
          <a:stretch/>
        </p:blipFill>
        <p:spPr>
          <a:xfrm>
            <a:off x="5822042" y="419138"/>
            <a:ext cx="5077097" cy="5077097"/>
          </a:xfrm>
        </p:spPr>
      </p:pic>
    </p:spTree>
    <p:extLst>
      <p:ext uri="{BB962C8B-B14F-4D97-AF65-F5344CB8AC3E}">
        <p14:creationId xmlns:p14="http://schemas.microsoft.com/office/powerpoint/2010/main" val="333886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904">
        <p:fade/>
      </p:transition>
    </mc:Choice>
    <mc:Fallback xmlns="">
      <p:transition spd="med" advTm="1090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4F659-3CA5-CB45-A712-A49376536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60524"/>
            <a:ext cx="2697163" cy="26971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DBA274-5D46-E841-9682-A6C2FACEA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957687"/>
            <a:ext cx="2696400" cy="2696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05599D-FF3C-F743-93C7-53712E61DE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2" t="10049" r="18775" b="10246"/>
          <a:stretch/>
        </p:blipFill>
        <p:spPr>
          <a:xfrm>
            <a:off x="5823139" y="415066"/>
            <a:ext cx="5076000" cy="50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6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21">
        <p:fade/>
      </p:transition>
    </mc:Choice>
    <mc:Fallback xmlns="">
      <p:transition spd="med" advTm="1082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4F659-3CA5-CB45-A712-A49376536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60524"/>
            <a:ext cx="2697163" cy="26971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DBA274-5D46-E841-9682-A6C2FACEA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957687"/>
            <a:ext cx="2696400" cy="26964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ED60F-A7A5-D943-B6CF-523AD01A6F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1" t="10021" r="18577" b="10061"/>
          <a:stretch/>
        </p:blipFill>
        <p:spPr>
          <a:xfrm>
            <a:off x="5823139" y="419138"/>
            <a:ext cx="5076000" cy="50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5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84">
        <p:fade/>
      </p:transition>
    </mc:Choice>
    <mc:Fallback xmlns="">
      <p:transition spd="med" advTm="1108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4F659-3CA5-CB45-A712-A49376536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60524"/>
            <a:ext cx="2697163" cy="26971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DBA274-5D46-E841-9682-A6C2FACEA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957687"/>
            <a:ext cx="2696400" cy="2696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99F30-C3D4-F74C-9C09-BDD0A93645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t="10203" r="18604" b="10158"/>
          <a:stretch/>
        </p:blipFill>
        <p:spPr>
          <a:xfrm>
            <a:off x="5823139" y="425999"/>
            <a:ext cx="5076000" cy="50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3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84">
        <p:fade/>
      </p:transition>
    </mc:Choice>
    <mc:Fallback xmlns="">
      <p:transition spd="med" advTm="1108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4F659-3CA5-CB45-A712-A49376536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60524"/>
            <a:ext cx="2697163" cy="26971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DBA274-5D46-E841-9682-A6C2FACEA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957687"/>
            <a:ext cx="2696400" cy="26964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94AD2-2EF4-0A4F-AD8F-74409B50CB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0" t="10185" r="18611" b="10093"/>
          <a:stretch/>
        </p:blipFill>
        <p:spPr>
          <a:xfrm>
            <a:off x="5823139" y="432303"/>
            <a:ext cx="5076000" cy="50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84">
        <p:fade/>
      </p:transition>
    </mc:Choice>
    <mc:Fallback xmlns="">
      <p:transition spd="med" advTm="11084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4F659-3CA5-CB45-A712-A49376536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60524"/>
            <a:ext cx="2697163" cy="26971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DBA274-5D46-E841-9682-A6C2FACEA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957687"/>
            <a:ext cx="2696400" cy="26964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36693F-9979-754A-A570-354E572648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6" t="10434" r="18733" b="10500"/>
          <a:stretch/>
        </p:blipFill>
        <p:spPr>
          <a:xfrm>
            <a:off x="5823139" y="415066"/>
            <a:ext cx="5076000" cy="50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21">
        <p:fade/>
      </p:transition>
    </mc:Choice>
    <mc:Fallback xmlns="">
      <p:transition spd="med" advTm="10821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4F659-3CA5-CB45-A712-A49376536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60524"/>
            <a:ext cx="2697163" cy="26971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DBA274-5D46-E841-9682-A6C2FACEA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957687"/>
            <a:ext cx="2696400" cy="26964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DDB7A6-48A9-0B47-B3BC-95854B7BC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3" t="10430" r="18904" b="10262"/>
          <a:stretch/>
        </p:blipFill>
        <p:spPr>
          <a:xfrm>
            <a:off x="5823139" y="415066"/>
            <a:ext cx="5076000" cy="50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9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821">
        <p:fade/>
      </p:transition>
    </mc:Choice>
    <mc:Fallback xmlns="">
      <p:transition spd="med" advTm="10821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4F659-3CA5-CB45-A712-A49376536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60524"/>
            <a:ext cx="2697163" cy="26971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DBA274-5D46-E841-9682-A6C2FACEA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957687"/>
            <a:ext cx="2696400" cy="2696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79A847-BBB0-8540-89A5-DEBD405976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4" t="10049" r="18567" b="10049"/>
          <a:stretch/>
        </p:blipFill>
        <p:spPr>
          <a:xfrm>
            <a:off x="5789802" y="419189"/>
            <a:ext cx="5076000" cy="50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41">
        <p:fade/>
      </p:transition>
    </mc:Choice>
    <mc:Fallback xmlns="">
      <p:transition spd="med" advTm="1074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23C8-4BA2-014F-9E91-2A7D9BA5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282" y="106456"/>
            <a:ext cx="952051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Neural Algorithm of Artistic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747A9-C194-A248-9B0E-A6FD607E6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282" y="1136054"/>
            <a:ext cx="9520518" cy="1939551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Gatys</a:t>
            </a:r>
            <a:r>
              <a:rPr lang="en-US" sz="2000" dirty="0">
                <a:solidFill>
                  <a:schemeClr val="bg1"/>
                </a:solidFill>
              </a:rPr>
              <a:t> et al. (2015) implementation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Pretrained VGG-19 network with convolutional layers extracted to work on content/style separately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Define two loss functions for content/style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B394B-38CF-6D46-B474-88A941961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282" y="2672248"/>
            <a:ext cx="5351929" cy="3837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7FD926-1E62-2445-97EB-02E6EA7C3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59" y="2672248"/>
            <a:ext cx="3370692" cy="38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68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4F659-3CA5-CB45-A712-A493765367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60524"/>
            <a:ext cx="2697163" cy="2697163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6DBA274-5D46-E841-9682-A6C2FACEAA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92" y="2957687"/>
            <a:ext cx="2696400" cy="2696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EF162-73FC-F241-8B43-133C4EA301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10128" r="18684" b="10080"/>
          <a:stretch/>
        </p:blipFill>
        <p:spPr>
          <a:xfrm>
            <a:off x="5789802" y="419138"/>
            <a:ext cx="5076000" cy="50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9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96">
        <p:fade/>
      </p:transition>
    </mc:Choice>
    <mc:Fallback xmlns="">
      <p:transition spd="med" advTm="11196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F3719AF-3858-0E4F-A90E-C030545E2E17}"/>
              </a:ext>
            </a:extLst>
          </p:cNvPr>
          <p:cNvSpPr/>
          <p:nvPr/>
        </p:nvSpPr>
        <p:spPr>
          <a:xfrm>
            <a:off x="1863136" y="4213412"/>
            <a:ext cx="4457700" cy="231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523C8-4BA2-014F-9E91-2A7D9BA5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282" y="106456"/>
            <a:ext cx="9520518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Neural Algorithm of Artistic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747A9-C194-A248-9B0E-A6FD607E6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282" y="1136054"/>
            <a:ext cx="6705600" cy="477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Content Representation: Feature Maps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98F7FE-A56A-4742-BBBF-75DA98607EB9}"/>
              </a:ext>
            </a:extLst>
          </p:cNvPr>
          <p:cNvSpPr txBox="1">
            <a:spLocks/>
          </p:cNvSpPr>
          <p:nvPr/>
        </p:nvSpPr>
        <p:spPr>
          <a:xfrm>
            <a:off x="1833282" y="3617677"/>
            <a:ext cx="7700683" cy="4775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Style Representation: Gram Matrix of Feature Vectors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B2D81-9DA1-B344-9F2E-1ED9B5B14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36" y="1899128"/>
            <a:ext cx="5613400" cy="147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E99CAD-0B9E-C545-8B1D-058EC1B5B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36" y="4213411"/>
            <a:ext cx="2768600" cy="1066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549284-9C80-AB4D-B65E-D657291D6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36" y="5280211"/>
            <a:ext cx="4457700" cy="124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EA1400-2A1C-764D-A4B9-E49D70BAA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25" y="4696955"/>
            <a:ext cx="3632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5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EFF4D-E205-8848-9E87-76940BE9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Personal Model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93A29-BE2C-4243-A249-1171631D2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Pytorch</a:t>
            </a:r>
            <a:r>
              <a:rPr lang="en-US" dirty="0">
                <a:solidFill>
                  <a:schemeClr val="bg1"/>
                </a:solidFill>
              </a:rPr>
              <a:t> implementation after original </a:t>
            </a:r>
            <a:r>
              <a:rPr lang="en-US" dirty="0" err="1">
                <a:solidFill>
                  <a:schemeClr val="bg1"/>
                </a:solidFill>
              </a:rPr>
              <a:t>Gatys</a:t>
            </a:r>
            <a:r>
              <a:rPr lang="en-US" dirty="0">
                <a:solidFill>
                  <a:schemeClr val="bg1"/>
                </a:solidFill>
              </a:rPr>
              <a:t> et al. paper</a:t>
            </a:r>
          </a:p>
          <a:p>
            <a:r>
              <a:rPr lang="en-US" dirty="0">
                <a:solidFill>
                  <a:schemeClr val="bg1"/>
                </a:solidFill>
              </a:rPr>
              <a:t>Specifically transferring the art style of Studio Ghibli, Japanese animation studio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Clear edges and smooth imaging- non-texturized compared to other traditional artwork</a:t>
            </a:r>
          </a:p>
          <a:p>
            <a:r>
              <a:rPr lang="en-US" dirty="0">
                <a:solidFill>
                  <a:schemeClr val="bg1"/>
                </a:solidFill>
              </a:rPr>
              <a:t>Cartoon style transfer aids the painstaking process of high-quality scene reproductions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14B23-16D6-7D46-854F-5BE874A1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541" y="4517919"/>
            <a:ext cx="3246308" cy="2061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FA796C-137A-4541-8AB9-7107C90CB8E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855626" y="4911227"/>
            <a:ext cx="3005528" cy="14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5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F977-56CC-4DD0-81F2-9B2D433A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Hyperparameters: </a:t>
            </a:r>
            <a:r>
              <a:rPr lang="en-CA" sz="4000" dirty="0" err="1">
                <a:solidFill>
                  <a:schemeClr val="bg1"/>
                </a:solidFill>
              </a:rPr>
              <a:t>Style:Content</a:t>
            </a:r>
            <a:r>
              <a:rPr lang="en-CA" sz="4000" dirty="0">
                <a:solidFill>
                  <a:schemeClr val="bg1"/>
                </a:solidFill>
              </a:rPr>
              <a:t> Weight Ratio</a:t>
            </a:r>
          </a:p>
        </p:txBody>
      </p:sp>
      <p:pic>
        <p:nvPicPr>
          <p:cNvPr id="109" name="Content Placeholder 108">
            <a:extLst>
              <a:ext uri="{FF2B5EF4-FFF2-40B4-BE49-F238E27FC236}">
                <a16:creationId xmlns:a16="http://schemas.microsoft.com/office/drawing/2014/main" id="{8A2344E2-54F9-314C-B3F9-B1EF5C5902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3" t="10023" r="18686" b="9553"/>
          <a:stretch/>
        </p:blipFill>
        <p:spPr>
          <a:xfrm>
            <a:off x="8435339" y="1922317"/>
            <a:ext cx="3104271" cy="3113917"/>
          </a:xfr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E369A82-FA3D-024E-8D41-376847412A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2" t="9638" r="18461" b="10100"/>
          <a:stretch/>
        </p:blipFill>
        <p:spPr>
          <a:xfrm>
            <a:off x="4851769" y="1922317"/>
            <a:ext cx="3114062" cy="311400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CD490FC-1965-9240-ACF8-FB1D96E846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" r="6262" b="9285"/>
          <a:stretch/>
        </p:blipFill>
        <p:spPr>
          <a:xfrm>
            <a:off x="487934" y="2217607"/>
            <a:ext cx="4043291" cy="564523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762AFF0C-2827-5941-A3C1-B73EAD424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25" y="2897945"/>
            <a:ext cx="1620000" cy="16200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71CBBF8D-18D9-4548-B100-E0805CAE1E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5" y="2897945"/>
            <a:ext cx="1620000" cy="162000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67BF1AAB-D02A-BF43-9900-A21615C09831}"/>
              </a:ext>
            </a:extLst>
          </p:cNvPr>
          <p:cNvSpPr txBox="1"/>
          <p:nvPr/>
        </p:nvSpPr>
        <p:spPr>
          <a:xfrm>
            <a:off x="4531225" y="5267863"/>
            <a:ext cx="741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α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l-GR" dirty="0">
                <a:solidFill>
                  <a:schemeClr val="bg1"/>
                </a:solidFill>
              </a:rPr>
              <a:t>β</a:t>
            </a:r>
            <a:r>
              <a:rPr lang="en-US" dirty="0">
                <a:solidFill>
                  <a:schemeClr val="bg1"/>
                </a:solidFill>
              </a:rPr>
              <a:t> ratio: Original Implementation 10e-4 (left), 10e-6(right)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B3D4D-AF24-0345-95A8-A1AB37105902}"/>
              </a:ext>
            </a:extLst>
          </p:cNvPr>
          <p:cNvSpPr txBox="1"/>
          <p:nvPr/>
        </p:nvSpPr>
        <p:spPr>
          <a:xfrm>
            <a:off x="838200" y="1307673"/>
            <a:ext cx="5631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Considering the soft textures of our style features</a:t>
            </a:r>
          </a:p>
        </p:txBody>
      </p:sp>
    </p:spTree>
    <p:extLst>
      <p:ext uri="{BB962C8B-B14F-4D97-AF65-F5344CB8AC3E}">
        <p14:creationId xmlns:p14="http://schemas.microsoft.com/office/powerpoint/2010/main" val="3197692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F977-56CC-4DD0-81F2-9B2D433A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Hyperparameters: Input Image and Pooling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35884-2C48-D747-A545-1F4157CF2A9C}"/>
              </a:ext>
            </a:extLst>
          </p:cNvPr>
          <p:cNvSpPr txBox="1"/>
          <p:nvPr/>
        </p:nvSpPr>
        <p:spPr>
          <a:xfrm>
            <a:off x="838199" y="1078734"/>
            <a:ext cx="1051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Original Implementation: Replaced max pooling with average pooling, feeding in white noise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7AE4B-6ED2-A148-A3B0-6CFE122F79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5" t="10234" r="18674" b="10019"/>
          <a:stretch/>
        </p:blipFill>
        <p:spPr>
          <a:xfrm>
            <a:off x="4571998" y="1668458"/>
            <a:ext cx="3960000" cy="3941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95657-7F82-D640-8478-C1DC2134F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t="10105" r="18566" b="10149"/>
          <a:stretch/>
        </p:blipFill>
        <p:spPr>
          <a:xfrm>
            <a:off x="407891" y="1646227"/>
            <a:ext cx="3960000" cy="3941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E18F84-C718-C945-9947-087AE7A0E726}"/>
              </a:ext>
            </a:extLst>
          </p:cNvPr>
          <p:cNvSpPr txBox="1"/>
          <p:nvPr/>
        </p:nvSpPr>
        <p:spPr>
          <a:xfrm>
            <a:off x="8585786" y="3013501"/>
            <a:ext cx="39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Average pooling with input image as </a:t>
            </a:r>
            <a:r>
              <a:rPr lang="en-US" sz="1600" dirty="0" err="1">
                <a:solidFill>
                  <a:schemeClr val="bg1"/>
                </a:solidFill>
              </a:rPr>
              <a:t>content_img</a:t>
            </a:r>
            <a:r>
              <a:rPr lang="en-US" sz="1600" dirty="0">
                <a:solidFill>
                  <a:schemeClr val="bg1"/>
                </a:solidFill>
              </a:rPr>
              <a:t> (left) and </a:t>
            </a:r>
            <a:r>
              <a:rPr lang="en-US" sz="1600" dirty="0" err="1">
                <a:solidFill>
                  <a:schemeClr val="bg1"/>
                </a:solidFill>
              </a:rPr>
              <a:t>white_noise_img</a:t>
            </a:r>
            <a:r>
              <a:rPr lang="en-US" sz="1600" dirty="0">
                <a:solidFill>
                  <a:schemeClr val="bg1"/>
                </a:solidFill>
              </a:rPr>
              <a:t> (right)</a:t>
            </a:r>
          </a:p>
        </p:txBody>
      </p:sp>
    </p:spTree>
    <p:extLst>
      <p:ext uri="{BB962C8B-B14F-4D97-AF65-F5344CB8AC3E}">
        <p14:creationId xmlns:p14="http://schemas.microsoft.com/office/powerpoint/2010/main" val="3500502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8224-C683-4519-B868-40F2694B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C32A4-91D6-0048-8C30-1D0D3E673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9638" r="19119" b="11051"/>
          <a:stretch/>
        </p:blipFill>
        <p:spPr>
          <a:xfrm>
            <a:off x="9209488" y="172172"/>
            <a:ext cx="2700000" cy="266820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4AFD4-80E2-1644-9875-86CC89D70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6" t="10052" r="18651" b="10095"/>
          <a:stretch/>
        </p:blipFill>
        <p:spPr>
          <a:xfrm>
            <a:off x="6302851" y="172172"/>
            <a:ext cx="2700000" cy="268911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471B3-B8D9-EE44-9CF9-A59012F0E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9" t="9726" r="18099" b="10963"/>
          <a:stretch/>
        </p:blipFill>
        <p:spPr>
          <a:xfrm>
            <a:off x="6302851" y="3517471"/>
            <a:ext cx="2700000" cy="2668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EDB31C-AB94-124D-9922-D35C20867A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5" t="10114" r="18522" b="10936"/>
          <a:stretch/>
        </p:blipFill>
        <p:spPr>
          <a:xfrm>
            <a:off x="9180454" y="3529628"/>
            <a:ext cx="2700000" cy="2656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5A545D-6774-C347-9D23-2C6A20850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67" y="180739"/>
            <a:ext cx="3045600" cy="304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6FCADF-2EE8-CB40-9066-8B283A185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67" y="3410725"/>
            <a:ext cx="3048000" cy="304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0A001A-B02C-9840-AAA2-B3A9EB553297}"/>
              </a:ext>
            </a:extLst>
          </p:cNvPr>
          <p:cNvSpPr txBox="1"/>
          <p:nvPr/>
        </p:nvSpPr>
        <p:spPr>
          <a:xfrm>
            <a:off x="6277810" y="2934690"/>
            <a:ext cx="5631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Input image: </a:t>
            </a:r>
            <a:r>
              <a:rPr lang="en-US" sz="1600" dirty="0" err="1">
                <a:solidFill>
                  <a:schemeClr val="bg1"/>
                </a:solidFill>
              </a:rPr>
              <a:t>content_img</a:t>
            </a:r>
            <a:r>
              <a:rPr lang="en-US" sz="1600" dirty="0">
                <a:solidFill>
                  <a:schemeClr val="bg1"/>
                </a:solidFill>
              </a:rPr>
              <a:t>, 300  (left) &amp; 500 (right) steps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0122C-24A5-214F-AD01-0D9E5E572115}"/>
              </a:ext>
            </a:extLst>
          </p:cNvPr>
          <p:cNvSpPr txBox="1"/>
          <p:nvPr/>
        </p:nvSpPr>
        <p:spPr>
          <a:xfrm>
            <a:off x="6302851" y="6245971"/>
            <a:ext cx="56316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Input image: </a:t>
            </a:r>
            <a:r>
              <a:rPr lang="en-US" sz="1500" dirty="0" err="1">
                <a:solidFill>
                  <a:schemeClr val="bg1"/>
                </a:solidFill>
              </a:rPr>
              <a:t>white_noise_img</a:t>
            </a:r>
            <a:r>
              <a:rPr lang="en-US" sz="1500" dirty="0">
                <a:solidFill>
                  <a:schemeClr val="bg1"/>
                </a:solidFill>
              </a:rPr>
              <a:t>, 500 (left) &amp; 1000 (right) steps</a:t>
            </a:r>
          </a:p>
        </p:txBody>
      </p:sp>
    </p:spTree>
    <p:extLst>
      <p:ext uri="{BB962C8B-B14F-4D97-AF65-F5344CB8AC3E}">
        <p14:creationId xmlns:p14="http://schemas.microsoft.com/office/powerpoint/2010/main" val="181374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BFD2-E993-49E4-954E-CE164670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279"/>
            <a:ext cx="10515600" cy="1325563"/>
          </a:xfrm>
        </p:spPr>
        <p:txBody>
          <a:bodyPr/>
          <a:lstStyle/>
          <a:p>
            <a:r>
              <a:rPr lang="en-CA" dirty="0"/>
              <a:t>The Good…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71CD8-833E-8F4F-A49B-54271A42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2" y="1216409"/>
            <a:ext cx="4399200" cy="439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2AE688-FE2C-544B-A069-392E911F9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6" t="9963" r="18478" b="10325"/>
          <a:stretch/>
        </p:blipFill>
        <p:spPr>
          <a:xfrm>
            <a:off x="5635487" y="1242391"/>
            <a:ext cx="4399722" cy="437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BFD2-E993-49E4-954E-CE164670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279"/>
            <a:ext cx="10515600" cy="1325563"/>
          </a:xfrm>
        </p:spPr>
        <p:txBody>
          <a:bodyPr/>
          <a:lstStyle/>
          <a:p>
            <a:r>
              <a:rPr lang="en-CA" dirty="0"/>
              <a:t>The Good…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DD341-9EDC-2148-BCE1-908A6BBD4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2" t="10049" r="18775" b="10246"/>
          <a:stretch/>
        </p:blipFill>
        <p:spPr>
          <a:xfrm>
            <a:off x="841514" y="1187170"/>
            <a:ext cx="4489174" cy="44836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04232A-7D9C-F04B-AAF8-AAA8040CEBF9}"/>
              </a:ext>
            </a:extLst>
          </p:cNvPr>
          <p:cNvSpPr/>
          <p:nvPr/>
        </p:nvSpPr>
        <p:spPr>
          <a:xfrm>
            <a:off x="838200" y="1187170"/>
            <a:ext cx="4489174" cy="3106534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E1741-1829-7548-8462-344D5CCEF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04" y="1392028"/>
            <a:ext cx="5431924" cy="40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1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292</Words>
  <Application>Microsoft Macintosh PowerPoint</Application>
  <PresentationFormat>Widescreen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 </vt:lpstr>
      <vt:lpstr>A Neural Algorithm of Artistic Style</vt:lpstr>
      <vt:lpstr>A Neural Algorithm of Artistic Style</vt:lpstr>
      <vt:lpstr>Personal Model Implementation</vt:lpstr>
      <vt:lpstr>Hyperparameters: Style:Content Weight Ratio</vt:lpstr>
      <vt:lpstr>Hyperparameters: Input Image and Pooling Type</vt:lpstr>
      <vt:lpstr>PowerPoint Presentation</vt:lpstr>
      <vt:lpstr>The Good…</vt:lpstr>
      <vt:lpstr>The Good…</vt:lpstr>
      <vt:lpstr>The Ugly…</vt:lpstr>
      <vt:lpstr>Future Implementations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Emma Miloff</dc:creator>
  <cp:lastModifiedBy>Rosie Zhao</cp:lastModifiedBy>
  <cp:revision>23</cp:revision>
  <dcterms:created xsi:type="dcterms:W3CDTF">2019-03-02T21:03:21Z</dcterms:created>
  <dcterms:modified xsi:type="dcterms:W3CDTF">2019-03-28T18:05:56Z</dcterms:modified>
</cp:coreProperties>
</file>